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CDA"/>
          </a:solidFill>
        </a:fill>
      </a:tcStyle>
    </a:wholeTbl>
    <a:band2H>
      <a:tcTxStyle b="def" i="def"/>
      <a:tcStyle>
        <a:tcBdr/>
        <a:fill>
          <a:solidFill>
            <a:srgbClr val="FFE7E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CAD7"/>
          </a:solidFill>
        </a:fill>
      </a:tcStyle>
    </a:wholeTbl>
    <a:band2H>
      <a:tcTxStyle b="def" i="def"/>
      <a:tcStyle>
        <a:tcBdr/>
        <a:fill>
          <a:solidFill>
            <a:srgbClr val="EFE6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CDE"/>
          </a:solidFill>
        </a:fill>
      </a:tcStyle>
    </a:wholeTbl>
    <a:band2H>
      <a:tcTxStyle b="def" i="def"/>
      <a:tcStyle>
        <a:tcBdr/>
        <a:fill>
          <a:solidFill>
            <a:srgbClr val="E6E7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6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ctrTitle"/>
          </p:nvPr>
        </p:nvSpPr>
        <p:spPr>
          <a:xfrm>
            <a:off x="685800" y="77470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900">
                <a:solidFill>
                  <a:srgbClr val="18779D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lvl1pPr>
          </a:lstStyle>
          <a:p>
            <a:pPr/>
            <a:r>
              <a:t>My Visit to the Optometrist</a:t>
            </a:r>
          </a:p>
        </p:txBody>
      </p:sp>
      <p:sp>
        <p:nvSpPr>
          <p:cNvPr id="95" name="Subtitle 2"/>
          <p:cNvSpPr txBox="1"/>
          <p:nvPr>
            <p:ph type="subTitle" sz="quarter" idx="1"/>
          </p:nvPr>
        </p:nvSpPr>
        <p:spPr>
          <a:xfrm>
            <a:off x="1371600" y="2489200"/>
            <a:ext cx="6400800" cy="17526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</a:lstStyle>
          <a:p>
            <a:pPr/>
            <a:r>
              <a:t>by Karen Glanz</a:t>
            </a:r>
          </a:p>
        </p:txBody>
      </p:sp>
      <p:pic>
        <p:nvPicPr>
          <p:cNvPr id="96" name="Glanz VT Stamp_Glanz VT STamp_Glanz VT STamp.jpg" descr="Glanz VT Stamp_Glanz VT STamp_Glanz VT STamp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7104" y="4093150"/>
            <a:ext cx="4989792" cy="22445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32104">
              <a:defRPr sz="3549"/>
            </a:pPr>
            <a:r>
              <a:t>I might even draw circles on</a:t>
            </a:r>
            <a:br/>
            <a:r>
              <a:t>the board …</a:t>
            </a:r>
          </a:p>
        </p:txBody>
      </p:sp>
      <p:pic>
        <p:nvPicPr>
          <p:cNvPr id="124" name="Content Placeholder 4" descr="Content Placeholder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76340" y="2133599"/>
            <a:ext cx="4391320" cy="3276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and balance on a board!</a:t>
            </a:r>
          </a:p>
        </p:txBody>
      </p:sp>
      <p:pic>
        <p:nvPicPr>
          <p:cNvPr id="127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74764" y="1600200"/>
            <a:ext cx="3394472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After the test is finished, Karen will let me know if I need glasses."/>
          <p:cNvSpPr txBox="1"/>
          <p:nvPr/>
        </p:nvSpPr>
        <p:spPr>
          <a:xfrm>
            <a:off x="298745" y="304800"/>
            <a:ext cx="8546510" cy="1183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700"/>
            </a:lvl1pPr>
          </a:lstStyle>
          <a:p>
            <a:pPr/>
            <a:r>
              <a:t>After the test is finished, Karen will let me know if I need glasses.</a:t>
            </a:r>
          </a:p>
        </p:txBody>
      </p:sp>
      <p:pic>
        <p:nvPicPr>
          <p:cNvPr id="130" name="pexels-gustavo-fring-5621828.jpg" descr="pexels-gustavo-fring-56218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8808" y="2032000"/>
            <a:ext cx="6026384" cy="4017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itle 1"/>
          <p:cNvSpPr txBox="1"/>
          <p:nvPr>
            <p:ph type="title"/>
          </p:nvPr>
        </p:nvSpPr>
        <p:spPr>
          <a:xfrm>
            <a:off x="457200" y="609600"/>
            <a:ext cx="8229600" cy="1143000"/>
          </a:xfrm>
          <a:prstGeom prst="rect">
            <a:avLst/>
          </a:prstGeom>
        </p:spPr>
        <p:txBody>
          <a:bodyPr/>
          <a:lstStyle>
            <a:lvl1pPr defTabSz="832104">
              <a:defRPr sz="3549"/>
            </a:lvl1pPr>
          </a:lstStyle>
          <a:p>
            <a:pPr/>
            <a:r>
              <a:t>Now just for fun, even dogs can wear glasses!</a:t>
            </a:r>
          </a:p>
        </p:txBody>
      </p:sp>
      <p:sp>
        <p:nvSpPr>
          <p:cNvPr id="133" name="The End."/>
          <p:cNvSpPr txBox="1"/>
          <p:nvPr/>
        </p:nvSpPr>
        <p:spPr>
          <a:xfrm>
            <a:off x="3534287" y="5839459"/>
            <a:ext cx="207542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900"/>
            </a:lvl1pPr>
          </a:lstStyle>
          <a:p>
            <a:pPr/>
            <a:r>
              <a:t>The End.</a:t>
            </a:r>
          </a:p>
        </p:txBody>
      </p:sp>
      <p:pic>
        <p:nvPicPr>
          <p:cNvPr id="134" name="pexels-sam-lion-5732456.jpg" descr="pexels-sam-lion-5732456.jpg"/>
          <p:cNvPicPr>
            <a:picLocks noChangeAspect="1"/>
          </p:cNvPicPr>
          <p:nvPr/>
        </p:nvPicPr>
        <p:blipFill>
          <a:blip r:embed="rId2">
            <a:extLst/>
          </a:blip>
          <a:srcRect l="0" t="22898" r="0" b="6045"/>
          <a:stretch>
            <a:fillRect/>
          </a:stretch>
        </p:blipFill>
        <p:spPr>
          <a:xfrm>
            <a:off x="2740421" y="1935885"/>
            <a:ext cx="3662960" cy="39041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96111">
              <a:defRPr sz="3822"/>
            </a:lvl1pPr>
          </a:lstStyle>
          <a:p>
            <a:pPr/>
            <a:r>
              <a:t>This is where I will have my eye test.</a:t>
            </a:r>
          </a:p>
        </p:txBody>
      </p:sp>
      <p:pic>
        <p:nvPicPr>
          <p:cNvPr id="99" name="Glanz-optom-shopfront-1536x1152.jpg" descr="Glanz-optom-shopfront-1536x115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5369" y="1498600"/>
            <a:ext cx="6153262" cy="46149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3861"/>
            </a:lvl1pPr>
          </a:lstStyle>
          <a:p>
            <a:pPr/>
            <a:r>
              <a:t>This is Karen.  She will test my eyes.</a:t>
            </a:r>
          </a:p>
        </p:txBody>
      </p:sp>
      <p:pic>
        <p:nvPicPr>
          <p:cNvPr id="102" name="Content Placeholder 5" descr="Content Placeholder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45771" y="1413387"/>
            <a:ext cx="2345429" cy="4712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/>
          <p:nvPr>
            <p:ph type="title"/>
          </p:nvPr>
        </p:nvSpPr>
        <p:spPr>
          <a:xfrm>
            <a:off x="457200" y="2365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sz="3100"/>
            </a:lvl1pPr>
          </a:lstStyle>
          <a:p>
            <a:pPr/>
            <a:r>
              <a:t>Karen will check my eyes in the testing room.</a:t>
            </a:r>
          </a:p>
        </p:txBody>
      </p:sp>
      <p:pic>
        <p:nvPicPr>
          <p:cNvPr id="105" name="Test Room.jpg" descr="Test Roo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98995" y="1362384"/>
            <a:ext cx="3746010" cy="4994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I’m going to look at a picture inside a special machine."/>
          <p:cNvSpPr txBox="1"/>
          <p:nvPr/>
        </p:nvSpPr>
        <p:spPr>
          <a:xfrm>
            <a:off x="266347" y="520700"/>
            <a:ext cx="8611306" cy="125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900"/>
            </a:lvl1pPr>
          </a:lstStyle>
          <a:p>
            <a:pPr/>
            <a:r>
              <a:t>I’m going to look at a picture inside a special machine.</a:t>
            </a:r>
          </a:p>
        </p:txBody>
      </p:sp>
      <p:pic>
        <p:nvPicPr>
          <p:cNvPr id="108" name="pexels-pavel-danilyuk-5996652.jpg" descr="pexels-pavel-danilyuk-599665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9882" y="2091446"/>
            <a:ext cx="5984236" cy="39947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32104">
              <a:defRPr sz="3549"/>
            </a:lvl1pPr>
          </a:lstStyle>
          <a:p>
            <a:pPr/>
            <a:r>
              <a:t>I will sit in a black chair while Karen shines a bright light in my eyes.</a:t>
            </a:r>
          </a:p>
        </p:txBody>
      </p:sp>
      <p:pic>
        <p:nvPicPr>
          <p:cNvPr id="111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690" y="1600200"/>
            <a:ext cx="6034618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32104">
              <a:defRPr sz="3276"/>
            </a:lvl1pPr>
          </a:lstStyle>
          <a:p>
            <a:pPr/>
            <a:r>
              <a:t>To check how strong my eyes are, I will also look at shapes and letters on the wall.</a:t>
            </a:r>
          </a:p>
        </p:txBody>
      </p:sp>
      <p:pic>
        <p:nvPicPr>
          <p:cNvPr id="114" name="images.png" descr="image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3350" y="4169122"/>
            <a:ext cx="3797300" cy="213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Unknown.jpeg" descr="Unknown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89250" y="1586880"/>
            <a:ext cx="3365500" cy="2413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32104">
              <a:defRPr sz="3549"/>
            </a:lvl1pPr>
          </a:lstStyle>
          <a:p>
            <a:pPr/>
            <a:r>
              <a:t>I will also look through some special lenses…</a:t>
            </a:r>
          </a:p>
        </p:txBody>
      </p:sp>
      <p:pic>
        <p:nvPicPr>
          <p:cNvPr id="118" name="Child behind phoropter.jpg" descr="Child behind phoropte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0615" y="1637150"/>
            <a:ext cx="3342770" cy="47626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And put on some funny glasses!</a:t>
            </a:r>
          </a:p>
        </p:txBody>
      </p:sp>
      <p:pic>
        <p:nvPicPr>
          <p:cNvPr id="121" name="Wes-Anaglyphs-768x1024.jpg" descr="Wes-Anaglyphs-768x10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74727" y="1612900"/>
            <a:ext cx="3594546" cy="4792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